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70" r:id="rId6"/>
    <p:sldId id="262" r:id="rId7"/>
    <p:sldId id="263" r:id="rId8"/>
    <p:sldId id="264" r:id="rId9"/>
    <p:sldId id="265" r:id="rId10"/>
    <p:sldId id="266" r:id="rId11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3D8"/>
    <a:srgbClr val="C9B99A"/>
    <a:srgbClr val="993300"/>
    <a:srgbClr val="C4B496"/>
    <a:srgbClr val="D6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765241-63F1-41A5-9450-1DA1C0AF9B30}" type="datetimeFigureOut">
              <a:rPr lang="ru-RU"/>
              <a:t>04.02.2025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EF7220-FF9E-46C9-8E38-EC5B8B259236}" type="slidenum">
              <a:rPr lang="ru-RU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838200" y="2979282"/>
            <a:ext cx="105156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>
                <a:latin typeface="Times New Roman"/>
                <a:cs typeface="Times New Roman"/>
              </a:rPr>
              <a:t>Памятка  </a:t>
            </a:r>
            <a:br>
              <a:rPr lang="ru-RU" sz="3600" dirty="0">
                <a:latin typeface="Times New Roman"/>
                <a:cs typeface="Times New Roman"/>
              </a:rPr>
            </a:br>
            <a:br>
              <a:rPr lang="ru-RU" sz="3600" dirty="0">
                <a:latin typeface="Times New Roman"/>
                <a:cs typeface="Times New Roman"/>
              </a:rPr>
            </a:br>
            <a:r>
              <a:rPr lang="ru-RU" sz="2800" dirty="0">
                <a:latin typeface="Times New Roman"/>
                <a:cs typeface="Times New Roman"/>
              </a:rPr>
              <a:t>«ВЗАИМОДЕЙСТВИЕ КОНТРОЛИРУЕМЫХ ЛИЦ С ФЕДЕРАЛЬНОЙ ПРОБИРНОЙ ПАЛАТОЙ И ЕЕ ТЕРРИТОРИАЛЬНЫМИ ОРГАНАМИ В СФЕРЕ ПОД/ФТ»</a:t>
            </a:r>
            <a:endParaRPr lang="ru-RU"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58DD8748-96EA-CA0A-5D2A-112BEE01878E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10A421E6-2C96-0890-726B-84D3EC6E1C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59342" y="1174017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u="sng" dirty="0">
                <a:latin typeface="Times New Roman"/>
                <a:cs typeface="Times New Roman"/>
              </a:rPr>
              <a:t>Предписание об устранении  выявленных нарушений требований законодательства</a:t>
            </a:r>
            <a:endParaRPr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AFAE9CD-6D2F-C9D9-2DFA-681093BF6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F292D03-5B80-E794-D426-85241ED34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B762A02B-2ECD-78BD-34C6-DAEE17605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103164E-B597-BA1B-6FA2-263CC17BD1D4}"/>
              </a:ext>
            </a:extLst>
          </p:cNvPr>
          <p:cNvSpPr/>
          <p:nvPr/>
        </p:nvSpPr>
        <p:spPr bwMode="auto">
          <a:xfrm>
            <a:off x="671372" y="2513867"/>
            <a:ext cx="11091539" cy="3654411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выявления нарушений требований законодательства Российской федерации о ПОД/ФТ вместе с актом проверки выносится предписание об устранении  выявленных нарушений требований законодательства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исполнения предписания –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 рабочих дней и не более 30 рабочих дней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Предписание подлежит исполнению в полном объеме в установленные сроки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59C0502-151F-0C4C-BC7B-65A56A853F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1672961" y="4509857"/>
            <a:ext cx="244615" cy="99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7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77916" y="3592552"/>
            <a:ext cx="11334565" cy="133985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defRPr/>
            </a:pP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проверок соблюдения контролируемым лицом требований законодательства о ПОД/ФТ.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E17995-BF69-F682-18F9-7A797A1B4B48}"/>
              </a:ext>
            </a:extLst>
          </p:cNvPr>
          <p:cNvSpPr txBox="1"/>
          <p:nvPr/>
        </p:nvSpPr>
        <p:spPr>
          <a:xfrm>
            <a:off x="579267" y="6091446"/>
            <a:ext cx="1133456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i="1" dirty="0"/>
              <a:t>*</a:t>
            </a:r>
            <a:r>
              <a:rPr lang="ru-RU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 «б» пункта 14 Положения о контроле (надзоре) в сфере противодействия легализации (отмыванию) доходов, полученных преступным путем, финансированию терроризма и финансированию распространения оружия массового уничтожения, утвержденного постановлением Правительства Российской Федерации от 19 февраля 2022 г. № 219.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EA27786-5D52-ABA0-3F5E-9342DD5E8D7C}"/>
              </a:ext>
            </a:extLst>
          </p:cNvPr>
          <p:cNvSpPr/>
          <p:nvPr/>
        </p:nvSpPr>
        <p:spPr>
          <a:xfrm>
            <a:off x="790113" y="1539421"/>
            <a:ext cx="10475650" cy="13398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 sz="2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мероприятия в отношении контролируемых лиц в сфере ПОД/ФТ проводятся в виде*:</a:t>
            </a:r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AFBBE7C-BBD8-F680-F60A-FCC2C234F40C}"/>
              </a:ext>
            </a:extLst>
          </p:cNvPr>
          <p:cNvSpPr txBox="1">
            <a:spLocks/>
          </p:cNvSpPr>
          <p:nvPr/>
        </p:nvSpPr>
        <p:spPr bwMode="auto">
          <a:xfrm>
            <a:off x="477916" y="2982213"/>
            <a:ext cx="10787847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информирования контролируемого лица;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83D26F1-8AD8-0853-B3D1-D01C4FA3128B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3C6565A-6A14-C4B5-8739-34E56E733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68216ACD-4AED-6D17-D692-2C3A491B0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468D3199-611E-F688-E2A9-0D6DFCBE4E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7" name="Скругленный прямоугольник 2">
            <a:extLst>
              <a:ext uri="{FF2B5EF4-FFF2-40B4-BE49-F238E27FC236}">
                <a16:creationId xmlns:a16="http://schemas.microsoft.com/office/drawing/2014/main" id="{0555E4A0-6656-BC4A-1EEE-5D8324941A7D}"/>
              </a:ext>
            </a:extLst>
          </p:cNvPr>
          <p:cNvSpPr/>
          <p:nvPr/>
        </p:nvSpPr>
        <p:spPr>
          <a:xfrm>
            <a:off x="1684358" y="2444487"/>
            <a:ext cx="1436179" cy="43203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высокий</a:t>
            </a:r>
          </a:p>
        </p:txBody>
      </p:sp>
      <p:sp>
        <p:nvSpPr>
          <p:cNvPr id="8" name="Скругленный прямоугольник 36">
            <a:extLst>
              <a:ext uri="{FF2B5EF4-FFF2-40B4-BE49-F238E27FC236}">
                <a16:creationId xmlns:a16="http://schemas.microsoft.com/office/drawing/2014/main" id="{CBF92850-4796-191A-E1E4-E2444AB2A155}"/>
              </a:ext>
            </a:extLst>
          </p:cNvPr>
          <p:cNvSpPr/>
          <p:nvPr/>
        </p:nvSpPr>
        <p:spPr>
          <a:xfrm>
            <a:off x="7024296" y="2417028"/>
            <a:ext cx="1531981" cy="4320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умеренный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 Light"/>
            </a:endParaRPr>
          </a:p>
        </p:txBody>
      </p:sp>
      <p:sp>
        <p:nvSpPr>
          <p:cNvPr id="9" name="Скругленный прямоугольник 43">
            <a:extLst>
              <a:ext uri="{FF2B5EF4-FFF2-40B4-BE49-F238E27FC236}">
                <a16:creationId xmlns:a16="http://schemas.microsoft.com/office/drawing/2014/main" id="{AE10F920-D1A1-5537-E72D-FDED8AA17402}"/>
              </a:ext>
            </a:extLst>
          </p:cNvPr>
          <p:cNvSpPr/>
          <p:nvPr/>
        </p:nvSpPr>
        <p:spPr>
          <a:xfrm>
            <a:off x="4473816" y="2407693"/>
            <a:ext cx="1622184" cy="4320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повышенный</a:t>
            </a:r>
          </a:p>
        </p:txBody>
      </p:sp>
      <p:sp>
        <p:nvSpPr>
          <p:cNvPr id="11" name="Скругленный прямоугольник 37">
            <a:extLst>
              <a:ext uri="{FF2B5EF4-FFF2-40B4-BE49-F238E27FC236}">
                <a16:creationId xmlns:a16="http://schemas.microsoft.com/office/drawing/2014/main" id="{5BF8A679-96EF-4847-E12B-CA526F389CBA}"/>
              </a:ext>
            </a:extLst>
          </p:cNvPr>
          <p:cNvSpPr/>
          <p:nvPr/>
        </p:nvSpPr>
        <p:spPr>
          <a:xfrm>
            <a:off x="9336725" y="2407693"/>
            <a:ext cx="1968514" cy="4320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низкий</a:t>
            </a:r>
          </a:p>
        </p:txBody>
      </p:sp>
      <p:sp>
        <p:nvSpPr>
          <p:cNvPr id="12" name="Скругленный прямоугольник 2">
            <a:extLst>
              <a:ext uri="{FF2B5EF4-FFF2-40B4-BE49-F238E27FC236}">
                <a16:creationId xmlns:a16="http://schemas.microsoft.com/office/drawing/2014/main" id="{F925F2A8-F755-A401-4B16-12722FE28FE3}"/>
              </a:ext>
            </a:extLst>
          </p:cNvPr>
          <p:cNvSpPr/>
          <p:nvPr/>
        </p:nvSpPr>
        <p:spPr>
          <a:xfrm>
            <a:off x="444925" y="3448085"/>
            <a:ext cx="1816844" cy="179410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плановая проверка</a:t>
            </a:r>
          </a:p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в виде документарной или выездной проверки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 Light"/>
            </a:endParaRPr>
          </a:p>
        </p:txBody>
      </p:sp>
      <p:sp>
        <p:nvSpPr>
          <p:cNvPr id="13" name="Скругленный прямоугольник 2">
            <a:extLst>
              <a:ext uri="{FF2B5EF4-FFF2-40B4-BE49-F238E27FC236}">
                <a16:creationId xmlns:a16="http://schemas.microsoft.com/office/drawing/2014/main" id="{B9037D77-3E72-E774-DA88-33D43D9CD151}"/>
              </a:ext>
            </a:extLst>
          </p:cNvPr>
          <p:cNvSpPr/>
          <p:nvPr/>
        </p:nvSpPr>
        <p:spPr>
          <a:xfrm>
            <a:off x="2325351" y="3450304"/>
            <a:ext cx="1816844" cy="179410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ctr" defTabSz="821531" hangingPunct="0">
              <a:defRPr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внеплановая проверка</a:t>
            </a:r>
          </a:p>
          <a:p>
            <a:pPr algn="ctr" defTabSz="821531" hangingPunct="0">
              <a:defRPr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в виде документарной или выездной проверки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 Light"/>
            </a:endParaRP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871A8A58-2B98-5DA2-D87B-2FC1A7A6F5F1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1443360" y="2876519"/>
            <a:ext cx="959088" cy="552481"/>
          </a:xfrm>
          <a:prstGeom prst="straightConnector1">
            <a:avLst/>
          </a:prstGeom>
          <a:ln w="38100">
            <a:solidFill>
              <a:schemeClr val="bg2">
                <a:lumMod val="90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78A1A559-7556-270B-2618-CB69EB2904D1}"/>
              </a:ext>
            </a:extLst>
          </p:cNvPr>
          <p:cNvCxnSpPr>
            <a:cxnSpLocks/>
            <a:stCxn id="7" idx="2"/>
            <a:endCxn id="13" idx="0"/>
          </p:cNvCxnSpPr>
          <p:nvPr/>
        </p:nvCxnSpPr>
        <p:spPr>
          <a:xfrm>
            <a:off x="2402448" y="2876519"/>
            <a:ext cx="831325" cy="573785"/>
          </a:xfrm>
          <a:prstGeom prst="straightConnector1">
            <a:avLst/>
          </a:prstGeom>
          <a:ln w="38100">
            <a:solidFill>
              <a:schemeClr val="bg2"/>
            </a:solidFill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43">
            <a:extLst>
              <a:ext uri="{FF2B5EF4-FFF2-40B4-BE49-F238E27FC236}">
                <a16:creationId xmlns:a16="http://schemas.microsoft.com/office/drawing/2014/main" id="{8C21CAAE-6375-60AC-9FD3-940E6D482772}"/>
              </a:ext>
            </a:extLst>
          </p:cNvPr>
          <p:cNvSpPr/>
          <p:nvPr/>
        </p:nvSpPr>
        <p:spPr>
          <a:xfrm>
            <a:off x="4439657" y="3448085"/>
            <a:ext cx="1690501" cy="15216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плановая проверка в виде документарной или выездной проверки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1A46A56E-AE5D-3ED4-F803-08968C098FC8}"/>
              </a:ext>
            </a:extLst>
          </p:cNvPr>
          <p:cNvCxnSpPr>
            <a:cxnSpLocks/>
          </p:cNvCxnSpPr>
          <p:nvPr/>
        </p:nvCxnSpPr>
        <p:spPr>
          <a:xfrm>
            <a:off x="5307326" y="2832344"/>
            <a:ext cx="0" cy="596656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/>
          </a:ln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36">
            <a:extLst>
              <a:ext uri="{FF2B5EF4-FFF2-40B4-BE49-F238E27FC236}">
                <a16:creationId xmlns:a16="http://schemas.microsoft.com/office/drawing/2014/main" id="{2FAEF1BE-24CE-5ABC-9A9B-5B4B434FBDC1}"/>
              </a:ext>
            </a:extLst>
          </p:cNvPr>
          <p:cNvSpPr/>
          <p:nvPr/>
        </p:nvSpPr>
        <p:spPr>
          <a:xfrm>
            <a:off x="6907091" y="3450304"/>
            <a:ext cx="1766391" cy="4320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информирование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 Light"/>
            </a:endParaRP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4D39ED96-FCF2-DAAD-2733-4E10F34E424D}"/>
              </a:ext>
            </a:extLst>
          </p:cNvPr>
          <p:cNvCxnSpPr>
            <a:cxnSpLocks/>
            <a:stCxn id="8" idx="2"/>
            <a:endCxn id="18" idx="0"/>
          </p:cNvCxnSpPr>
          <p:nvPr/>
        </p:nvCxnSpPr>
        <p:spPr>
          <a:xfrm>
            <a:off x="7790287" y="2849060"/>
            <a:ext cx="0" cy="601244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37">
            <a:extLst>
              <a:ext uri="{FF2B5EF4-FFF2-40B4-BE49-F238E27FC236}">
                <a16:creationId xmlns:a16="http://schemas.microsoft.com/office/drawing/2014/main" id="{9B5D924E-0CB4-64DE-FFC6-5F7EAA57847F}"/>
              </a:ext>
            </a:extLst>
          </p:cNvPr>
          <p:cNvSpPr/>
          <p:nvPr/>
        </p:nvSpPr>
        <p:spPr>
          <a:xfrm>
            <a:off x="9336725" y="3448085"/>
            <a:ext cx="1968514" cy="97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контрольные мероприятия</a:t>
            </a:r>
            <a:b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</a:b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не проводятся</a:t>
            </a: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B5BD5F0F-57B5-ADD6-689B-5F2B6CA0F68E}"/>
              </a:ext>
            </a:extLst>
          </p:cNvPr>
          <p:cNvCxnSpPr>
            <a:cxnSpLocks/>
          </p:cNvCxnSpPr>
          <p:nvPr/>
        </p:nvCxnSpPr>
        <p:spPr>
          <a:xfrm>
            <a:off x="10343400" y="2846345"/>
            <a:ext cx="0" cy="549364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/>
          </a:ln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1C9D490F-BB3D-A2BE-98D6-9932F4736E3D}"/>
              </a:ext>
            </a:extLst>
          </p:cNvPr>
          <p:cNvSpPr/>
          <p:nvPr/>
        </p:nvSpPr>
        <p:spPr>
          <a:xfrm>
            <a:off x="760149" y="1397410"/>
            <a:ext cx="10407959" cy="658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контрольного мероприятия зависит от уровня риска контролируемого лица:</a:t>
            </a:r>
          </a:p>
        </p:txBody>
      </p:sp>
      <p:sp>
        <p:nvSpPr>
          <p:cNvPr id="5127" name="TextBox 5126">
            <a:extLst>
              <a:ext uri="{FF2B5EF4-FFF2-40B4-BE49-F238E27FC236}">
                <a16:creationId xmlns:a16="http://schemas.microsoft.com/office/drawing/2014/main" id="{5790F2F7-3029-AB5B-3F2F-602A4ECC9F2A}"/>
              </a:ext>
            </a:extLst>
          </p:cNvPr>
          <p:cNvSpPr txBox="1"/>
          <p:nvPr/>
        </p:nvSpPr>
        <p:spPr>
          <a:xfrm>
            <a:off x="1353347" y="5460590"/>
            <a:ext cx="98147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нформация 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алгоритме отнесения деятельности контролируемого лица к уровням риска не подлежит передаче третьим лицам!*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7B69C9-7F89-3702-0B5A-99F0A82E19E1}"/>
              </a:ext>
            </a:extLst>
          </p:cNvPr>
          <p:cNvSpPr txBox="1"/>
          <p:nvPr/>
        </p:nvSpPr>
        <p:spPr bwMode="auto">
          <a:xfrm>
            <a:off x="593444" y="6188036"/>
            <a:ext cx="1133456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i="1" dirty="0"/>
              <a:t>*</a:t>
            </a:r>
            <a:r>
              <a:rPr lang="ru-RU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16 Положения о контроле (надзоре) в сфере противодействия легализации (отмыванию) доходов, полученных преступным путем, финансированию терроризма и финансированию распространения оружия массового уничтожения, утвержденного постановлением Правительства Российской Федерации от 19 февраля 2022 г. № 219.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39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>
          <a:xfrm>
            <a:off x="621992" y="1202061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400" b="1" dirty="0">
                <a:latin typeface="Times New Roman"/>
                <a:cs typeface="Times New Roman"/>
              </a:rPr>
              <a:t>ИНФОРМИРОВАНИЕ КОНТРОЛИРУЕМЫХ ЛИЦ*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 bwMode="auto">
          <a:xfrm>
            <a:off x="366759" y="5945141"/>
            <a:ext cx="11026066" cy="4561316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ru-RU" sz="1600" dirty="0">
              <a:latin typeface="Times New Roman"/>
              <a:cs typeface="Times New Roman"/>
            </a:endParaRPr>
          </a:p>
          <a:p>
            <a:pPr algn="just">
              <a:buFont typeface="Wingdings"/>
              <a:buChar char="Ø"/>
              <a:defRPr/>
            </a:pPr>
            <a:endParaRPr lang="ru-RU" sz="1600" dirty="0">
              <a:latin typeface="Times New Roman"/>
              <a:cs typeface="Times New Roman"/>
            </a:endParaRPr>
          </a:p>
          <a:p>
            <a:pPr algn="just">
              <a:buFont typeface="Wingdings"/>
              <a:buChar char="Ø"/>
              <a:defRPr/>
            </a:pPr>
            <a:endParaRPr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4BAE80B-1673-CE0C-694B-062F6EBB7119}"/>
              </a:ext>
            </a:extLst>
          </p:cNvPr>
          <p:cNvSpPr/>
          <p:nvPr/>
        </p:nvSpPr>
        <p:spPr>
          <a:xfrm>
            <a:off x="428903" y="2794790"/>
            <a:ext cx="2911876" cy="2318746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Проводится в отношении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cs typeface="Times New Roman"/>
              </a:rPr>
              <a:t>умеренного уровня риска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AE09654-3986-BC05-48A3-EE11A9A633CA}"/>
              </a:ext>
            </a:extLst>
          </p:cNvPr>
          <p:cNvSpPr/>
          <p:nvPr/>
        </p:nvSpPr>
        <p:spPr bwMode="auto">
          <a:xfrm>
            <a:off x="4335817" y="2794789"/>
            <a:ext cx="2911876" cy="231874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Направляется в адрес контролируемого лица письмо, содержащее информацию о возможном несоблюдении требований законодательства Российской Федерации о ПОД/ФТ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2B816E9-8686-EC57-4583-25C1F94DCCF5}"/>
              </a:ext>
            </a:extLst>
          </p:cNvPr>
          <p:cNvSpPr/>
          <p:nvPr/>
        </p:nvSpPr>
        <p:spPr bwMode="auto">
          <a:xfrm>
            <a:off x="8242731" y="2794791"/>
            <a:ext cx="2911876" cy="231874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Направляется в адрес контролируемого лица одним из способов:</a:t>
            </a:r>
          </a:p>
          <a:p>
            <a:pPr algn="ctr">
              <a:defRPr/>
            </a:pPr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/>
                <a:cs typeface="Times New Roman"/>
              </a:rPr>
              <a:t>электронной почтой;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/>
                <a:cs typeface="Times New Roman"/>
              </a:rPr>
              <a:t>в личном кабинете </a:t>
            </a:r>
            <a:br>
              <a:rPr lang="ru-RU" sz="1600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ru-RU" sz="1600" dirty="0">
                <a:solidFill>
                  <a:schemeClr val="tx1"/>
                </a:solidFill>
                <a:latin typeface="Times New Roman"/>
                <a:cs typeface="Times New Roman"/>
              </a:rPr>
              <a:t>в ГИИС ДМДК;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/>
                <a:cs typeface="Times New Roman"/>
              </a:rPr>
              <a:t>заказным почтовым отправлением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FD06D9-8BD3-F5B7-2691-BA35045F13BE}"/>
              </a:ext>
            </a:extLst>
          </p:cNvPr>
          <p:cNvSpPr txBox="1"/>
          <p:nvPr/>
        </p:nvSpPr>
        <p:spPr bwMode="auto">
          <a:xfrm>
            <a:off x="490676" y="6042876"/>
            <a:ext cx="113345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i="1" dirty="0"/>
              <a:t>* </a:t>
            </a:r>
            <a:r>
              <a:rPr lang="ru-RU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Порядка проведения уполномоченными должностными лицами Федеральной пробирной палаты и (или) ее территориальных органов контрольных мероприятий в сфере противодействия легализации (отмыванию) доходов, полученных преступным путем, финансированию терроризма и финансированию распространения оружия массового уничтожения, утвержденный приказом Федеральной пробирной палаты от 10 июля 2023 г. № 141н.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CFE49A27-6A49-D5CF-B118-7B05035F8F6E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C9DE9CE-70D1-9230-E56E-19BAAE7F4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12543"/>
            <a:ext cx="12192000" cy="1099626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E393044-A48E-ACEC-F1F8-5BC15394F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3AC58FF9-050E-EDD0-1BF3-8B352A1A4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4D27FD9-B85B-DEBA-15B6-F8273F534917}"/>
              </a:ext>
            </a:extLst>
          </p:cNvPr>
          <p:cNvSpPr/>
          <p:nvPr/>
        </p:nvSpPr>
        <p:spPr bwMode="auto">
          <a:xfrm>
            <a:off x="2379216" y="1257500"/>
            <a:ext cx="6542842" cy="576514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/>
                <a:cs typeface="Times New Roman"/>
              </a:rPr>
              <a:t>издание распоряжения о проведении проверки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E35E731-2C7A-EFDF-4D40-98F9E7FF9407}"/>
              </a:ext>
            </a:extLst>
          </p:cNvPr>
          <p:cNvSpPr/>
          <p:nvPr/>
        </p:nvSpPr>
        <p:spPr bwMode="auto">
          <a:xfrm>
            <a:off x="2379217" y="2042753"/>
            <a:ext cx="6542841" cy="576514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у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ведомление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 о проведении проверки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0A6C811-6D19-3795-7748-036589FC8D4D}"/>
              </a:ext>
            </a:extLst>
          </p:cNvPr>
          <p:cNvSpPr/>
          <p:nvPr/>
        </p:nvSpPr>
        <p:spPr bwMode="auto">
          <a:xfrm>
            <a:off x="2379216" y="2805684"/>
            <a:ext cx="6542842" cy="576514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в</a:t>
            </a: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ручение требования о проведении проверки или направление запроса о проведении документарной проверки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Helvetica Light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6193490-7856-7394-89F2-C2597E92D31F}"/>
              </a:ext>
            </a:extLst>
          </p:cNvPr>
          <p:cNvSpPr/>
          <p:nvPr/>
        </p:nvSpPr>
        <p:spPr bwMode="auto">
          <a:xfrm>
            <a:off x="2379217" y="3568615"/>
            <a:ext cx="6542841" cy="1021784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изучение и анализ должностными лицами Федеральной пробирной палаты представленных документов на предмет соблюдения контролируемым лицом требований законодательства Российской Федерации о ПОД/ФТ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11C7D85-463B-9F44-3192-DBBE59698520}"/>
              </a:ext>
            </a:extLst>
          </p:cNvPr>
          <p:cNvSpPr/>
          <p:nvPr/>
        </p:nvSpPr>
        <p:spPr bwMode="auto">
          <a:xfrm>
            <a:off x="2379216" y="4735730"/>
            <a:ext cx="6542841" cy="576514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о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формление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 результатов проверки (акт проверки)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581DF18-B3B9-FACC-31FF-CFCF03464A0B}"/>
              </a:ext>
            </a:extLst>
          </p:cNvPr>
          <p:cNvSpPr/>
          <p:nvPr/>
        </p:nvSpPr>
        <p:spPr bwMode="auto">
          <a:xfrm>
            <a:off x="2379216" y="5457575"/>
            <a:ext cx="6542841" cy="125107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в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 случае выявления нарушений требований законодательства в сфере ПОД/ФТ, контролируемому лицу выдается предписание об устранении нарушений требований законодательства (при наличии оснований), а виновные лица привлекаются к установленной законодательством ответственности</a:t>
            </a: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D2191BDD-1B4E-29FF-41DF-6427800049F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74703" y="294139"/>
            <a:ext cx="10515600" cy="49357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>
                <a:latin typeface="Times New Roman"/>
                <a:cs typeface="Times New Roman"/>
              </a:rPr>
              <a:t>Порядок проведения проверки</a:t>
            </a:r>
            <a:endParaRPr lang="ru-RU" sz="3600" dirty="0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809204C8-B7ED-C6FD-956E-ECEE19C0E074}"/>
              </a:ext>
            </a:extLst>
          </p:cNvPr>
          <p:cNvSpPr/>
          <p:nvPr/>
        </p:nvSpPr>
        <p:spPr>
          <a:xfrm>
            <a:off x="1597976" y="1215058"/>
            <a:ext cx="621437" cy="576514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E092A546-D314-6C2B-93EF-4FE350130CA9}"/>
              </a:ext>
            </a:extLst>
          </p:cNvPr>
          <p:cNvSpPr/>
          <p:nvPr/>
        </p:nvSpPr>
        <p:spPr bwMode="auto">
          <a:xfrm>
            <a:off x="1597976" y="2026602"/>
            <a:ext cx="621437" cy="576514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97A272AA-71F9-B7DF-9D14-8DEA7386C87D}"/>
              </a:ext>
            </a:extLst>
          </p:cNvPr>
          <p:cNvSpPr/>
          <p:nvPr/>
        </p:nvSpPr>
        <p:spPr bwMode="auto">
          <a:xfrm>
            <a:off x="1597976" y="2779820"/>
            <a:ext cx="621437" cy="576514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B9C9DAE5-D6D3-2BD9-D72E-A196BA3F5B53}"/>
              </a:ext>
            </a:extLst>
          </p:cNvPr>
          <p:cNvSpPr/>
          <p:nvPr/>
        </p:nvSpPr>
        <p:spPr bwMode="auto">
          <a:xfrm>
            <a:off x="1597976" y="3626997"/>
            <a:ext cx="621437" cy="576514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F89B88A2-8A76-D063-EE94-A8B81F248C34}"/>
              </a:ext>
            </a:extLst>
          </p:cNvPr>
          <p:cNvSpPr/>
          <p:nvPr/>
        </p:nvSpPr>
        <p:spPr bwMode="auto">
          <a:xfrm>
            <a:off x="1597976" y="4699530"/>
            <a:ext cx="621437" cy="576514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783B841F-3436-EB64-FCB6-B2A9F113C228}"/>
              </a:ext>
            </a:extLst>
          </p:cNvPr>
          <p:cNvSpPr/>
          <p:nvPr/>
        </p:nvSpPr>
        <p:spPr bwMode="auto">
          <a:xfrm>
            <a:off x="1597976" y="5562727"/>
            <a:ext cx="621437" cy="576514"/>
          </a:xfrm>
          <a:prstGeom prst="ellipse">
            <a:avLst/>
          </a:prstGeom>
          <a:solidFill>
            <a:srgbClr val="E9E3D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4291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E332857D-811E-04F8-0065-91C11CE75590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EF176796-7CBA-9C3D-0BA3-20F6F2C411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93442" y="831841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ru-RU" sz="2000" b="1" u="sng" dirty="0">
                <a:latin typeface="Times New Roman"/>
                <a:cs typeface="Times New Roman"/>
              </a:rPr>
            </a:br>
            <a:r>
              <a:rPr lang="ru-RU" sz="2400" b="1" u="sng" dirty="0">
                <a:latin typeface="Times New Roman"/>
                <a:cs typeface="Times New Roman"/>
              </a:rPr>
              <a:t>Распоряжение о проведении проверки</a:t>
            </a:r>
            <a:endParaRPr sz="3600" u="sng" dirty="0"/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B4B2F7A3-F881-D91A-0A4B-D36488656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183" y="2269785"/>
            <a:ext cx="11512118" cy="403132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начала проверки: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о проведении проверки в виде электронного документа подписанное УКЭП, либо на бумажном носителе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проверки: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30 дней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90 дней </a:t>
            </a:r>
          </a:p>
          <a:p>
            <a:endParaRPr lang="ru-RU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9E2BEFB-B5F4-566C-2563-9B10A8D55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-34655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2D94EE08-0A0C-8D86-B63A-D8ADD20F7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25A84F17-6BBF-1138-0B7D-2D3D50D5F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11" name="Правая круглая скобка 10">
            <a:extLst>
              <a:ext uri="{FF2B5EF4-FFF2-40B4-BE49-F238E27FC236}">
                <a16:creationId xmlns:a16="http://schemas.microsoft.com/office/drawing/2014/main" id="{AD0A3F8E-26A7-E159-D17F-C34001809344}"/>
              </a:ext>
            </a:extLst>
          </p:cNvPr>
          <p:cNvSpPr/>
          <p:nvPr/>
        </p:nvSpPr>
        <p:spPr>
          <a:xfrm>
            <a:off x="4616388" y="5015883"/>
            <a:ext cx="230819" cy="1136342"/>
          </a:xfrm>
          <a:prstGeom prst="rightBracket">
            <a:avLst>
              <a:gd name="adj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7A8D50D7-94F2-3B85-B7A3-1D948BE2E3C4}"/>
              </a:ext>
            </a:extLst>
          </p:cNvPr>
          <p:cNvCxnSpPr/>
          <p:nvPr/>
        </p:nvCxnSpPr>
        <p:spPr>
          <a:xfrm>
            <a:off x="4847207" y="5557421"/>
            <a:ext cx="88776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Скругленный прямоугольник 2">
            <a:extLst>
              <a:ext uri="{FF2B5EF4-FFF2-40B4-BE49-F238E27FC236}">
                <a16:creationId xmlns:a16="http://schemas.microsoft.com/office/drawing/2014/main" id="{16E45D82-FA1C-9AF2-C089-3437BA4B285F}"/>
              </a:ext>
            </a:extLst>
          </p:cNvPr>
          <p:cNvSpPr/>
          <p:nvPr/>
        </p:nvSpPr>
        <p:spPr>
          <a:xfrm>
            <a:off x="5738938" y="5231830"/>
            <a:ext cx="1436179" cy="704447"/>
          </a:xfrm>
          <a:prstGeom prst="roundRect">
            <a:avLst/>
          </a:prstGeom>
          <a:noFill/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Helvetica Light"/>
              </a:rPr>
              <a:t>продление на 30 дней</a:t>
            </a:r>
          </a:p>
        </p:txBody>
      </p:sp>
    </p:spTree>
    <p:extLst>
      <p:ext uri="{BB962C8B-B14F-4D97-AF65-F5344CB8AC3E}">
        <p14:creationId xmlns:p14="http://schemas.microsoft.com/office/powerpoint/2010/main" val="296380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CE16B719-3937-968F-242C-6FF8B7CF568B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7470FF7D-2CA4-154C-23A1-875C28A2DD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1050302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u="sng" dirty="0">
                <a:latin typeface="Times New Roman"/>
                <a:cs typeface="Times New Roman"/>
              </a:rPr>
              <a:t>Уведомление о проведении проверки</a:t>
            </a:r>
            <a:endParaRPr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096937F-7F79-6E93-162C-9C6BF122E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6B9F96F-AA50-E021-DA31-6E429DED6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B5AA0B7-16B2-0EC6-A57E-0B7BB7202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6E7D67C-4C4F-3D16-BD5A-DCEE4F885C37}"/>
              </a:ext>
            </a:extLst>
          </p:cNvPr>
          <p:cNvSpPr/>
          <p:nvPr/>
        </p:nvSpPr>
        <p:spPr bwMode="auto">
          <a:xfrm>
            <a:off x="791591" y="2657613"/>
            <a:ext cx="4199138" cy="3309882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i="1" dirty="0">
                <a:solidFill>
                  <a:schemeClr val="tx1"/>
                </a:solidFill>
                <a:latin typeface="Times New Roman"/>
                <a:cs typeface="Times New Roman"/>
              </a:rPr>
              <a:t>ВЫЕЗДНАЯ ПРОВЕРКА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контролируемое лицо информируется не позднее чем 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 рабочих дня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ее проведения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не позднее чем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24 часа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ее проведения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C1A752A6-92E1-9FC6-B3F1-89EA66F83C1A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800295" y="2657612"/>
            <a:ext cx="4323425" cy="3309883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ru-RU" sz="1800" i="1" dirty="0">
                <a:solidFill>
                  <a:schemeClr val="tx1"/>
                </a:solidFill>
                <a:latin typeface="Times New Roman"/>
                <a:cs typeface="Times New Roman"/>
              </a:rPr>
              <a:t>ДОКУМЕНТАРНАЯ ПРОВЕРКА</a:t>
            </a:r>
          </a:p>
          <a:p>
            <a:pPr marL="0" indent="0" algn="ctr">
              <a:buNone/>
            </a:pPr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ru-RU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контролируемое лицо информируется не позднее чем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3 рабочих дня </a:t>
            </a:r>
            <a:r>
              <a:rPr lang="ru-RU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ее проведения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3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EC5616C-C9AC-B743-5965-610A22C6887B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B2BC35E8-69E1-883B-2384-55E92E6553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1050302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u="sng" dirty="0">
                <a:latin typeface="Times New Roman"/>
                <a:cs typeface="Times New Roman"/>
              </a:rPr>
              <a:t>Представление документов</a:t>
            </a:r>
            <a:endParaRPr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5DE19AE-DF38-FA82-6589-7DA51309C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C5EEB0A3-D296-0CEC-A3D1-4497AF14F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30324F21-6308-B442-0B73-CD986FD85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85889D-2AFD-6537-11A5-DE1161BFFD00}"/>
              </a:ext>
            </a:extLst>
          </p:cNvPr>
          <p:cNvSpPr/>
          <p:nvPr/>
        </p:nvSpPr>
        <p:spPr bwMode="auto">
          <a:xfrm>
            <a:off x="791591" y="2657613"/>
            <a:ext cx="4199138" cy="3309883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i="1" dirty="0">
                <a:solidFill>
                  <a:schemeClr val="tx1"/>
                </a:solidFill>
                <a:latin typeface="Times New Roman"/>
                <a:cs typeface="Times New Roman"/>
              </a:rPr>
              <a:t>ВЫЕЗДНАЯ ПРОВЕРКА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контролируемому лицу вручается требование о представлении документов </a:t>
            </a:r>
          </a:p>
          <a:p>
            <a:pPr algn="ctr"/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(срок представления документов 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5 рабочих дней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вручения требования)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41EDDE5-4DBD-5FCB-F614-5A3182E764D2}"/>
              </a:ext>
            </a:extLst>
          </p:cNvPr>
          <p:cNvSpPr/>
          <p:nvPr/>
        </p:nvSpPr>
        <p:spPr bwMode="auto">
          <a:xfrm>
            <a:off x="6633097" y="2657613"/>
            <a:ext cx="4199138" cy="3309883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i="1" dirty="0">
                <a:solidFill>
                  <a:schemeClr val="tx1"/>
                </a:solidFill>
                <a:latin typeface="Times New Roman"/>
                <a:cs typeface="Times New Roman"/>
              </a:rPr>
              <a:t>ДОКУМЕНТАРНАЯ ПРОВЕРКА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контролируемому лицу направляется или вручается запрос о проведении документарной проверки </a:t>
            </a:r>
          </a:p>
          <a:p>
            <a:pPr marL="0" indent="0" algn="ctr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(срок представления документов 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7 рабочих дней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получения запроса)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31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805D754-66CC-9757-ED50-5FB90D4A40C2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4C41E16C-A36E-47F8-A7B0-0C21AA182E3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1050302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u="sng" dirty="0">
                <a:latin typeface="Times New Roman"/>
                <a:cs typeface="Times New Roman"/>
              </a:rPr>
              <a:t>Акт проверки</a:t>
            </a:r>
            <a:endParaRPr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01B3487-5FB1-A9FD-5F7B-D89082A66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0" y="0"/>
            <a:ext cx="12192000" cy="1339850"/>
          </a:xfrm>
          <a:prstGeom prst="rect">
            <a:avLst/>
          </a:prstGeom>
          <a:noFill/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F394120F-1280-F0CB-0E16-022AC2AF4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295183" y="120367"/>
            <a:ext cx="929935" cy="929935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EEC7CAD6-7990-545A-496A-C62643ECB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43360" y="199571"/>
            <a:ext cx="2895600" cy="77152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023F2F-280F-3918-522B-28A7E742A36C}"/>
              </a:ext>
            </a:extLst>
          </p:cNvPr>
          <p:cNvSpPr/>
          <p:nvPr/>
        </p:nvSpPr>
        <p:spPr bwMode="auto">
          <a:xfrm>
            <a:off x="760150" y="2595469"/>
            <a:ext cx="4199138" cy="3654411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i="1" dirty="0">
                <a:solidFill>
                  <a:schemeClr val="tx1"/>
                </a:solidFill>
                <a:latin typeface="Times New Roman"/>
                <a:cs typeface="Times New Roman"/>
              </a:rPr>
              <a:t>ВЫЕЗДНАЯ ПРОВЕРКА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 проверки вручается руководителю контролируемого лица (уполномоченному представителю)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позднее дня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следующего за днем завершения выездной проверки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течении 3 рабочих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после даты его подписания направляется контролируемому лицу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15494CF-85D1-1B33-451B-7139801D25B5}"/>
              </a:ext>
            </a:extLst>
          </p:cNvPr>
          <p:cNvSpPr/>
          <p:nvPr/>
        </p:nvSpPr>
        <p:spPr bwMode="auto">
          <a:xfrm>
            <a:off x="7154662" y="2595469"/>
            <a:ext cx="4199138" cy="3592267"/>
          </a:xfrm>
          <a:prstGeom prst="rect">
            <a:avLst/>
          </a:prstGeom>
          <a:gradFill flip="none" rotWithShape="1">
            <a:gsLst>
              <a:gs pos="0">
                <a:srgbClr val="C4B496">
                  <a:tint val="66000"/>
                  <a:satMod val="160000"/>
                </a:srgbClr>
              </a:gs>
              <a:gs pos="50000">
                <a:srgbClr val="C4B496">
                  <a:tint val="44500"/>
                  <a:satMod val="160000"/>
                </a:srgbClr>
              </a:gs>
              <a:gs pos="100000">
                <a:srgbClr val="C4B49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i="1" dirty="0">
                <a:solidFill>
                  <a:schemeClr val="tx1"/>
                </a:solidFill>
                <a:latin typeface="Times New Roman"/>
                <a:cs typeface="Times New Roman"/>
              </a:rPr>
              <a:t>ДОКУМЕНТАРНАЯ ПРОВЕРКА</a:t>
            </a:r>
          </a:p>
          <a:p>
            <a:pPr algn="ctr"/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 проверки направляется контролируемом лицу одним из способов:</a:t>
            </a:r>
          </a:p>
          <a:p>
            <a:pPr marL="0" indent="0" algn="ctr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 контролируемого лица;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личном кабинете в ГИИС ДМДК;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заказным почтовым отправлением с уведомлением о вручении;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нарочно.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896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</TotalTime>
  <Words>689</Words>
  <Application>Microsoft Office PowerPoint</Application>
  <DocSecurity>0</DocSecurity>
  <PresentationFormat>Широкоэкранный</PresentationFormat>
  <Paragraphs>94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Памятка    «ВЗАИМОДЕЙСТВИЕ КОНТРОЛИРУЕМЫХ ЛИЦ С ФЕДЕРАЛЬНОЙ ПРОБИРНОЙ ПАЛАТОЙ И ЕЕ ТЕРРИТОРИАЛЬНЫМИ ОРГАНАМИ В СФЕРЕ ПОД/ФТ»</vt:lpstr>
      <vt:lpstr> 2) проведения проверок соблюдения контролируемым лицом требований законодательства о ПОД/ФТ.</vt:lpstr>
      <vt:lpstr>Презентация PowerPoint</vt:lpstr>
      <vt:lpstr>ИНФОРМИРОВАНИЕ КОНТРОЛИРУЕМЫХ ЛИЦ*</vt:lpstr>
      <vt:lpstr>Порядок проведения проверки</vt:lpstr>
      <vt:lpstr> Распоряжение о проведении проверки</vt:lpstr>
      <vt:lpstr>Уведомление о проведении проверки</vt:lpstr>
      <vt:lpstr>Представление документов</vt:lpstr>
      <vt:lpstr>Акт проверки</vt:lpstr>
      <vt:lpstr>Предписание об устранении  выявленных нарушений требований законодательства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  «НАЗНАЧЕНИЕ СПЕЦИАЛЬНОГО ДОЛЖНОСТНОГО ЛИЦА»</dc:title>
  <dc:subject/>
  <dc:creator>Валерия С. Крымцева</dc:creator>
  <cp:keywords/>
  <dc:description/>
  <cp:lastModifiedBy>Валерия С. Крымцева</cp:lastModifiedBy>
  <cp:revision>29</cp:revision>
  <dcterms:created xsi:type="dcterms:W3CDTF">2023-09-06T08:36:09Z</dcterms:created>
  <dcterms:modified xsi:type="dcterms:W3CDTF">2025-02-04T12:30:08Z</dcterms:modified>
  <cp:category/>
  <dc:identifier/>
  <cp:contentStatus/>
  <dc:language/>
  <cp:version/>
</cp:coreProperties>
</file>